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3"/>
  </p:notesMasterIdLst>
  <p:handoutMasterIdLst>
    <p:handoutMasterId r:id="rId14"/>
  </p:handoutMasterIdLst>
  <p:sldIdLst>
    <p:sldId id="256" r:id="rId4"/>
    <p:sldId id="372" r:id="rId5"/>
    <p:sldId id="407" r:id="rId6"/>
    <p:sldId id="1318" r:id="rId7"/>
    <p:sldId id="390" r:id="rId8"/>
    <p:sldId id="1319" r:id="rId9"/>
    <p:sldId id="397" r:id="rId10"/>
    <p:sldId id="1320" r:id="rId11"/>
    <p:sldId id="1321" r:id="rId1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known unknown" initials="un" lastIdx="20" clrIdx="0"/>
  <p:cmAuthor id="1" name="Chris Barrett" initials="CB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90033"/>
    <a:srgbClr val="FF66FF"/>
    <a:srgbClr val="FF6666"/>
    <a:srgbClr val="B00E04"/>
    <a:srgbClr val="9F0E04"/>
    <a:srgbClr val="FF5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4" autoAdjust="0"/>
    <p:restoredTop sz="83205" autoAdjust="0"/>
  </p:normalViewPr>
  <p:slideViewPr>
    <p:cSldViewPr>
      <p:cViewPr varScale="1">
        <p:scale>
          <a:sx n="121" d="100"/>
          <a:sy n="121" d="100"/>
        </p:scale>
        <p:origin x="10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EFF06DC-ABAE-469E-9C2A-400C2B306249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1696874-20AF-477D-9C39-65563CAA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5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441F709-1019-4B5E-A58B-2717B614BF2E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0874382-BF8E-4DDF-96A0-73C4B7F6E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6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5CC4-B367-4478-A1BC-DD481B180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897CD-7F5F-49CC-9EFF-D669730F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5331-51F2-4B57-B29E-0E046D414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4C49-8E1D-43EF-A29A-8F0293BCD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C77F-CE4B-411F-8DEC-7796D850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EBDA9-8DAF-4A96-A45A-C904E65B4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3315-7CB4-49FA-BDC9-2647988B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A5C9C-BDE1-4F2B-87D7-D7B8414A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688E-26BF-42CB-9B20-3F245BC68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0241-5CFE-4131-8F4C-765668E11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91BA-7238-4992-866A-3F6456D1E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6512E-2F75-4124-8CF6-6E27E5D4E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A925-979D-46BB-B0C8-3B20DE5AB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52B4-3E4C-4C49-9DFC-822C9339D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7987-5A7C-4D1F-9764-AC62594E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F224-FC5C-4FF6-B592-957DB1AA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CCED-BE80-4923-85BC-3A994D1F7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5193-FE29-4994-8F0D-48BB119C3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461D-004A-462B-B444-A44B43D17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D0B0-0FF7-481A-8C5E-E1C2DD9F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1F2D-9577-4D5D-AA0B-292890EE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CF60-CC65-408B-85CF-DDCDC96AF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0A39545-C29A-4219-9954-8CBAD17CD477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9042F12-B1C6-4FC0-98D0-EC25156C4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BB05BFC-9CD9-43B3-8F3E-99C41BBB7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lrplearningallia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0305750X/49/supp/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05200"/>
            <a:ext cx="9144000" cy="3276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Prof. Christopher B. Barrett</a:t>
            </a:r>
            <a:br>
              <a:rPr lang="en-US" sz="2400" dirty="0">
                <a:latin typeface="Georgia" panose="02040502050405020303" pitchFamily="18" charset="0"/>
              </a:rPr>
            </a:br>
            <a:r>
              <a:rPr lang="en-US" sz="2400" dirty="0">
                <a:latin typeface="Georgia" panose="02040502050405020303" pitchFamily="18" charset="0"/>
              </a:rPr>
              <a:t>Cornell University</a:t>
            </a:r>
            <a:br>
              <a:rPr lang="en-US" sz="2400" dirty="0">
                <a:latin typeface="Georgia" panose="02040502050405020303" pitchFamily="18" charset="0"/>
              </a:rPr>
            </a:br>
            <a:br>
              <a:rPr lang="en-US" sz="2400" dirty="0">
                <a:latin typeface="Georgia" panose="02040502050405020303" pitchFamily="18" charset="0"/>
              </a:rPr>
            </a:b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Spring 2021 Research Symposium on </a:t>
            </a:r>
            <a:b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“The intersection of food systems, policy, and nutrition research”</a:t>
            </a:r>
            <a:b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National Institutes of Health T32 Nutrition Training Program</a:t>
            </a:r>
            <a:br>
              <a:rPr lang="en-US" sz="2400" dirty="0">
                <a:latin typeface="Georgia" panose="02040502050405020303" pitchFamily="18" charset="0"/>
              </a:rPr>
            </a:br>
            <a:r>
              <a:rPr lang="en-US" sz="2400" dirty="0">
                <a:latin typeface="Georgia" panose="02040502050405020303" pitchFamily="18" charset="0"/>
              </a:rPr>
              <a:t>June 2,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Translation Food Policy Research:</a:t>
            </a:r>
          </a:p>
          <a:p>
            <a:pPr algn="ctr"/>
            <a:r>
              <a:rPr lang="en-US" sz="3200" b="1" dirty="0">
                <a:latin typeface="Georgia" pitchFamily="18" charset="0"/>
              </a:rPr>
              <a:t>Some Insights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4274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itchFamily="18" charset="0"/>
              </a:rPr>
              <a:t>Food security is a human right (Art. 25 1948 UDHR), intrinsic to human flourishing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5BB18C-B4BF-4A7A-8188-F42B8856B651}"/>
              </a:ext>
            </a:extLst>
          </p:cNvPr>
          <p:cNvSpPr txBox="1"/>
          <p:nvPr/>
        </p:nvSpPr>
        <p:spPr>
          <a:xfrm>
            <a:off x="331546" y="2344173"/>
            <a:ext cx="464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Food security exists if and only if 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“</a:t>
            </a:r>
            <a:r>
              <a:rPr lang="en-US" sz="2400" i="1" u="sng" dirty="0">
                <a:latin typeface="Georgia" panose="02040502050405020303" pitchFamily="18" charset="0"/>
              </a:rPr>
              <a:t>all people </a:t>
            </a:r>
            <a:r>
              <a:rPr lang="en-US" sz="2400" i="1" dirty="0">
                <a:latin typeface="Georgia" panose="02040502050405020303" pitchFamily="18" charset="0"/>
              </a:rPr>
              <a:t>at </a:t>
            </a:r>
            <a:r>
              <a:rPr lang="en-US" sz="2400" i="1" u="sng" dirty="0">
                <a:latin typeface="Georgia" panose="02040502050405020303" pitchFamily="18" charset="0"/>
              </a:rPr>
              <a:t>all times </a:t>
            </a:r>
            <a:r>
              <a:rPr lang="en-US" sz="2400" i="1" dirty="0">
                <a:latin typeface="Georgia" panose="02040502050405020303" pitchFamily="18" charset="0"/>
              </a:rPr>
              <a:t>have physical, social, and economic access to </a:t>
            </a:r>
            <a:r>
              <a:rPr lang="en-US" sz="2400" i="1" u="sng" dirty="0">
                <a:latin typeface="Georgia" panose="02040502050405020303" pitchFamily="18" charset="0"/>
              </a:rPr>
              <a:t>sufficient, safe and nutritious food </a:t>
            </a:r>
            <a:r>
              <a:rPr lang="en-US" sz="2400" i="1" dirty="0">
                <a:latin typeface="Georgia" panose="02040502050405020303" pitchFamily="18" charset="0"/>
              </a:rPr>
              <a:t>that meets their dietary needs and food preferences </a:t>
            </a:r>
            <a:r>
              <a:rPr lang="en-US" sz="2400" i="1" u="sng" dirty="0">
                <a:latin typeface="Georgia" panose="02040502050405020303" pitchFamily="18" charset="0"/>
              </a:rPr>
              <a:t>for an active and healthy life</a:t>
            </a:r>
            <a:r>
              <a:rPr lang="en-US" sz="2400" dirty="0">
                <a:latin typeface="Georgia" panose="02040502050405020303" pitchFamily="18" charset="0"/>
              </a:rPr>
              <a:t>” </a:t>
            </a:r>
          </a:p>
          <a:p>
            <a:pPr algn="ctr"/>
            <a:endParaRPr lang="en-US" sz="2400" dirty="0">
              <a:latin typeface="Georgia" panose="02040502050405020303" pitchFamily="18" charset="0"/>
            </a:endParaRP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(1996 World Food Summit definition, emphasis added)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BC3F62-A5C6-4ACB-B0B0-8D71A2F51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043894"/>
            <a:ext cx="3524250" cy="4661706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526189BD-7394-4F5E-80CB-D3FB36BA0B86}"/>
              </a:ext>
            </a:extLst>
          </p:cNvPr>
          <p:cNvSpPr txBox="1">
            <a:spLocks/>
          </p:cNvSpPr>
          <p:nvPr/>
        </p:nvSpPr>
        <p:spPr bwMode="auto">
          <a:xfrm>
            <a:off x="6400800" y="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80165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51508"/>
            <a:ext cx="8686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For most of history, the primary response has been on supply side: boost food production (e.g., Green Revolution) or improve food quality (e.g., salt iodization, biofortification, RUTFs)</a:t>
            </a:r>
            <a:endParaRPr lang="en-US" sz="36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8000" y="6526510"/>
            <a:ext cx="574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Photo credits: </a:t>
            </a:r>
            <a:r>
              <a:rPr lang="en-US" sz="1400" dirty="0" err="1">
                <a:latin typeface="Georgia" panose="02040502050405020303" pitchFamily="18" charset="0"/>
              </a:rPr>
              <a:t>Edesia</a:t>
            </a:r>
            <a:r>
              <a:rPr lang="en-US" sz="1400" dirty="0">
                <a:latin typeface="Georgia" panose="02040502050405020303" pitchFamily="18" charset="0"/>
              </a:rPr>
              <a:t>, IRRI, Mike Gore</a:t>
            </a:r>
          </a:p>
        </p:txBody>
      </p:sp>
      <p:pic>
        <p:nvPicPr>
          <p:cNvPr id="1026" name="Picture 2" descr="State-Of-The-Art Automation Processes Helps More Malnourished Children |  Rockwell Automation">
            <a:extLst>
              <a:ext uri="{FF2B5EF4-FFF2-40B4-BE49-F238E27FC236}">
                <a16:creationId xmlns:a16="http://schemas.microsoft.com/office/drawing/2014/main" id="{532BC06F-D5F2-4C69-B441-E13DD863A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56" y="3200400"/>
            <a:ext cx="2650704" cy="26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33C9A93A-0DD6-40ED-AC94-D9924E3249A6}"/>
              </a:ext>
            </a:extLst>
          </p:cNvPr>
          <p:cNvSpPr txBox="1">
            <a:spLocks/>
          </p:cNvSpPr>
          <p:nvPr/>
        </p:nvSpPr>
        <p:spPr bwMode="auto">
          <a:xfrm>
            <a:off x="5334000" y="0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Policy responses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C170AB-5C19-48DC-AD14-BFEC6120B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133" y="4302743"/>
            <a:ext cx="4362452" cy="2181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9" t="6831" r="23634"/>
          <a:stretch/>
        </p:blipFill>
        <p:spPr>
          <a:xfrm>
            <a:off x="6003665" y="2920977"/>
            <a:ext cx="3048000" cy="20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51508"/>
            <a:ext cx="8686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But starting in ~1970s/80s, gradual realization that food availability is necessary but not sufficient to food security. Food access is key. Heavily driven by policy. And research can improve policy.</a:t>
            </a:r>
            <a:endParaRPr lang="en-US" sz="36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33C9A93A-0DD6-40ED-AC94-D9924E3249A6}"/>
              </a:ext>
            </a:extLst>
          </p:cNvPr>
          <p:cNvSpPr txBox="1">
            <a:spLocks/>
          </p:cNvSpPr>
          <p:nvPr/>
        </p:nvSpPr>
        <p:spPr bwMode="auto">
          <a:xfrm>
            <a:off x="5334000" y="0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Policy responses</a:t>
            </a: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3BA39E53-0015-4DDF-9637-3BDF6C2A9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990345"/>
            <a:ext cx="7086600" cy="13234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Georgia" pitchFamily="18" charset="0"/>
              </a:rPr>
              <a:t>“Starvation is the characteristic of some people not </a:t>
            </a:r>
            <a:r>
              <a:rPr lang="en-US" altLang="en-US" sz="2000" i="1" dirty="0">
                <a:latin typeface="Georgia" pitchFamily="18" charset="0"/>
              </a:rPr>
              <a:t>having</a:t>
            </a:r>
            <a:r>
              <a:rPr lang="en-US" altLang="en-US" sz="2000" dirty="0">
                <a:latin typeface="Georgia" pitchFamily="18" charset="0"/>
              </a:rPr>
              <a:t> enough food to eat. It is not the characteristic of there </a:t>
            </a:r>
            <a:r>
              <a:rPr lang="en-US" altLang="en-US" sz="2000" i="1" dirty="0">
                <a:latin typeface="Georgia" pitchFamily="18" charset="0"/>
              </a:rPr>
              <a:t>being</a:t>
            </a:r>
            <a:r>
              <a:rPr lang="en-US" altLang="en-US" sz="2000" dirty="0">
                <a:latin typeface="Georgia" pitchFamily="18" charset="0"/>
              </a:rPr>
              <a:t> not enough food to eat.”       (emphasis in original) </a:t>
            </a:r>
          </a:p>
          <a:p>
            <a:pPr eaLnBrk="1" hangingPunct="1"/>
            <a:r>
              <a:rPr lang="en-US" altLang="en-US" sz="2000" dirty="0">
                <a:latin typeface="Georgia" pitchFamily="18" charset="0"/>
              </a:rPr>
              <a:t>  - Opening sentences, Amartya Sen</a:t>
            </a:r>
            <a:r>
              <a:rPr lang="en-US" altLang="en-US" sz="2000" i="1" dirty="0">
                <a:latin typeface="Georgia" pitchFamily="18" charset="0"/>
              </a:rPr>
              <a:t>, </a:t>
            </a:r>
            <a:r>
              <a:rPr lang="en-US" altLang="en-US" sz="2000" dirty="0">
                <a:latin typeface="Georgia" pitchFamily="18" charset="0"/>
              </a:rPr>
              <a:t>1981 </a:t>
            </a:r>
            <a:r>
              <a:rPr lang="en-US" altLang="en-US" sz="2000" i="1" dirty="0">
                <a:latin typeface="Georgia" pitchFamily="18" charset="0"/>
              </a:rPr>
              <a:t>Poverty &amp; Famines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4228F4-A28C-429A-A87D-6DB3B9B8E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755777"/>
            <a:ext cx="1788729" cy="18944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B0766C-7C47-41ED-A2B5-68EC49DA052A}"/>
              </a:ext>
            </a:extLst>
          </p:cNvPr>
          <p:cNvSpPr txBox="1"/>
          <p:nvPr/>
        </p:nvSpPr>
        <p:spPr>
          <a:xfrm>
            <a:off x="76200" y="4885319"/>
            <a:ext cx="89515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Georgia" pitchFamily="18" charset="0"/>
              </a:rPr>
              <a:t>Policy reforms to ensure food access at all times become central:</a:t>
            </a:r>
          </a:p>
          <a:p>
            <a:pPr indent="-182880">
              <a:buFontTx/>
              <a:buChar char="-"/>
            </a:pPr>
            <a:r>
              <a:rPr lang="en-US" altLang="en-US" sz="2000" dirty="0">
                <a:latin typeface="Georgia" pitchFamily="18" charset="0"/>
              </a:rPr>
              <a:t>Right to work and scalable EGS (e.g., MGNREGS in India)</a:t>
            </a:r>
          </a:p>
          <a:p>
            <a:pPr indent="-182880">
              <a:buFontTx/>
              <a:buChar char="-"/>
            </a:pPr>
            <a:r>
              <a:rPr lang="en-US" altLang="en-US" sz="2000" dirty="0">
                <a:latin typeface="Georgia" pitchFamily="18" charset="0"/>
              </a:rPr>
              <a:t>Conditional transfer programs (e.g., </a:t>
            </a:r>
            <a:r>
              <a:rPr lang="en-US" altLang="en-US" sz="2000" dirty="0" err="1">
                <a:latin typeface="Georgia" pitchFamily="18" charset="0"/>
              </a:rPr>
              <a:t>Progresa</a:t>
            </a:r>
            <a:r>
              <a:rPr lang="en-US" altLang="en-US" sz="2000" dirty="0">
                <a:latin typeface="Georgia" pitchFamily="18" charset="0"/>
              </a:rPr>
              <a:t> in Mexico, PSNP in Ethiopia)</a:t>
            </a:r>
          </a:p>
          <a:p>
            <a:pPr indent="-182880">
              <a:buFontTx/>
              <a:buChar char="-"/>
            </a:pPr>
            <a:r>
              <a:rPr lang="en-US" altLang="en-US" sz="2000" dirty="0">
                <a:latin typeface="Georgia" pitchFamily="18" charset="0"/>
              </a:rPr>
              <a:t>Gov’t food assistance programs (cash or in-kind) </a:t>
            </a:r>
          </a:p>
          <a:p>
            <a:pPr indent="-182880">
              <a:buFontTx/>
              <a:buChar char="-"/>
            </a:pPr>
            <a:r>
              <a:rPr lang="en-US" altLang="en-US" sz="2000" dirty="0">
                <a:latin typeface="Georgia" pitchFamily="18" charset="0"/>
              </a:rPr>
              <a:t>Humanitarian food assistance: EW/targeting, shift from “food aid”</a:t>
            </a:r>
          </a:p>
        </p:txBody>
      </p:sp>
    </p:spTree>
    <p:extLst>
      <p:ext uri="{BB962C8B-B14F-4D97-AF65-F5344CB8AC3E}">
        <p14:creationId xmlns:p14="http://schemas.microsoft.com/office/powerpoint/2010/main" val="356802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A32145-9C16-4264-959A-C3BAD60706C3}"/>
              </a:ext>
            </a:extLst>
          </p:cNvPr>
          <p:cNvSpPr txBox="1"/>
          <p:nvPr/>
        </p:nvSpPr>
        <p:spPr>
          <a:xfrm>
            <a:off x="535898" y="0"/>
            <a:ext cx="8608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Research to inform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policy advances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46DCA-E745-43C4-A4BE-64A6EB8718A3}"/>
              </a:ext>
            </a:extLst>
          </p:cNvPr>
          <p:cNvSpPr txBox="1"/>
          <p:nvPr/>
        </p:nvSpPr>
        <p:spPr>
          <a:xfrm>
            <a:off x="152400" y="1136103"/>
            <a:ext cx="8991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2000" b="1" u="sng" dirty="0">
                <a:latin typeface="Georgia" panose="02040502050405020303" pitchFamily="18" charset="0"/>
              </a:rPr>
              <a:t>Ex 1: 2008 Local and Regional Procurement (LRP) Pilot Program </a:t>
            </a:r>
          </a:p>
          <a:p>
            <a:pPr>
              <a:defRPr/>
            </a:pPr>
            <a:r>
              <a:rPr lang="en-US" sz="2000" dirty="0">
                <a:latin typeface="Georgia" panose="02040502050405020303" pitchFamily="18" charset="0"/>
              </a:rPr>
              <a:t>Created by 2008 Farm Bill based on researcher recommendations.</a:t>
            </a:r>
          </a:p>
          <a:p>
            <a:pPr>
              <a:defRPr/>
            </a:pPr>
            <a:r>
              <a:rPr lang="en-US" sz="2000" dirty="0">
                <a:latin typeface="Georgia" panose="02040502050405020303" pitchFamily="18" charset="0"/>
              </a:rPr>
              <a:t>Cornell-NGOs research partnership (</a:t>
            </a:r>
            <a:r>
              <a:rPr lang="en-US" sz="2000" dirty="0">
                <a:latin typeface="Georgia" panose="02040502050405020303" pitchFamily="18" charset="0"/>
                <a:hlinkClick r:id="rId3"/>
              </a:rPr>
              <a:t>LRP Learning Alliance</a:t>
            </a:r>
            <a:r>
              <a:rPr lang="en-US" sz="2000" dirty="0">
                <a:latin typeface="Georgia" panose="02040502050405020303" pitchFamily="18" charset="0"/>
              </a:rPr>
              <a:t>) established:  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latin typeface="Georgia" panose="02040502050405020303" pitchFamily="18" charset="0"/>
              </a:rPr>
              <a:t>LRP reduces delivery delays by 14 weeks</a:t>
            </a:r>
            <a:endParaRPr lang="en-US" dirty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  <a:defRPr/>
            </a:pP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  <a:defRPr/>
            </a:pP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137738-0DD7-44ED-83AE-5D011DE0D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98" y="2438400"/>
            <a:ext cx="7805737" cy="4074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B6F672-4B80-4002-9365-C946C3BEA348}"/>
              </a:ext>
            </a:extLst>
          </p:cNvPr>
          <p:cNvSpPr txBox="1"/>
          <p:nvPr/>
        </p:nvSpPr>
        <p:spPr>
          <a:xfrm>
            <a:off x="5222734" y="6531830"/>
            <a:ext cx="3988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Source: Lentz, Passarelli and Barrett (</a:t>
            </a:r>
            <a:r>
              <a:rPr lang="en-US" sz="1400" i="1" dirty="0">
                <a:latin typeface="Georgia" panose="02040502050405020303" pitchFamily="18" charset="0"/>
              </a:rPr>
              <a:t>WD</a:t>
            </a:r>
            <a:r>
              <a:rPr lang="en-US" sz="1400" dirty="0">
                <a:latin typeface="Georgia" panose="02040502050405020303" pitchFamily="18" charset="0"/>
              </a:rPr>
              <a:t> 2013)</a:t>
            </a:r>
          </a:p>
        </p:txBody>
      </p:sp>
    </p:spTree>
    <p:extLst>
      <p:ext uri="{BB962C8B-B14F-4D97-AF65-F5344CB8AC3E}">
        <p14:creationId xmlns:p14="http://schemas.microsoft.com/office/powerpoint/2010/main" val="352469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A32145-9C16-4264-959A-C3BAD60706C3}"/>
              </a:ext>
            </a:extLst>
          </p:cNvPr>
          <p:cNvSpPr txBox="1"/>
          <p:nvPr/>
        </p:nvSpPr>
        <p:spPr>
          <a:xfrm>
            <a:off x="457200" y="0"/>
            <a:ext cx="8608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Research to inform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policy advances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46DCA-E745-43C4-A4BE-64A6EB8718A3}"/>
              </a:ext>
            </a:extLst>
          </p:cNvPr>
          <p:cNvSpPr txBox="1"/>
          <p:nvPr/>
        </p:nvSpPr>
        <p:spPr>
          <a:xfrm>
            <a:off x="152400" y="1136103"/>
            <a:ext cx="8991600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2000" b="1" u="sng" dirty="0">
                <a:latin typeface="Georgia" panose="02040502050405020303" pitchFamily="18" charset="0"/>
              </a:rPr>
              <a:t>2008 Local and Regional Procurement (LRP) Pilot Program 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latin typeface="Georgia" panose="02040502050405020303" pitchFamily="18" charset="0"/>
              </a:rPr>
              <a:t>LRP reduces costs of basic grains by 50% (but not processed foods)</a:t>
            </a:r>
          </a:p>
          <a:p>
            <a:pPr marL="342900" indent="-342900">
              <a:buFontTx/>
              <a:buChar char="-"/>
              <a:defRPr/>
            </a:pP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  <a:defRPr/>
            </a:pP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  <a:defRPr/>
            </a:pP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  <a:defRPr/>
            </a:pP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  <a:defRPr/>
            </a:pP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  <a:defRPr/>
            </a:pP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  <a:defRPr/>
            </a:pP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latin typeface="Georgia" panose="02040502050405020303" pitchFamily="18" charset="0"/>
              </a:rPr>
              <a:t>Has no effect on price levels or volatility in procurement markets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latin typeface="Georgia" panose="02040502050405020303" pitchFamily="18" charset="0"/>
              </a:rPr>
              <a:t>Is preferred by recipient consumers over foods imported from US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latin typeface="Georgia" panose="02040502050405020303" pitchFamily="18" charset="0"/>
              </a:rPr>
              <a:t>At least comparable quality/safety to US products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latin typeface="Georgia" panose="02040502050405020303" pitchFamily="18" charset="0"/>
              </a:rPr>
              <a:t>Can benefit smallholder farmer suppliers</a:t>
            </a:r>
          </a:p>
          <a:p>
            <a:pPr>
              <a:buFontTx/>
              <a:buNone/>
              <a:defRPr/>
            </a:pPr>
            <a:r>
              <a:rPr lang="en-US" sz="2000" dirty="0">
                <a:latin typeface="Georgia" panose="02040502050405020303" pitchFamily="18" charset="0"/>
              </a:rPr>
              <a:t>Conclusively answered questions that lingered during the 2008 Farm Bill debates ... White House invoked the findings for 2014 Farm Bill clinching several policy debates (but lost the political ones!).</a:t>
            </a:r>
          </a:p>
          <a:p>
            <a:pPr>
              <a:buFontTx/>
              <a:buNone/>
              <a:defRPr/>
            </a:pPr>
            <a:r>
              <a:rPr lang="en-US" sz="2000" dirty="0">
                <a:latin typeface="Georgia" panose="02040502050405020303" pitchFamily="18" charset="0"/>
              </a:rPr>
              <a:t> (See </a:t>
            </a:r>
            <a:r>
              <a:rPr lang="en-US" sz="2000" dirty="0">
                <a:latin typeface="Georgia" panose="02040502050405020303" pitchFamily="18" charset="0"/>
                <a:hlinkClick r:id="rId3"/>
              </a:rPr>
              <a:t>Lentz et al. Sep. 2013 </a:t>
            </a:r>
            <a:r>
              <a:rPr lang="en-US" sz="2000" i="1" dirty="0">
                <a:latin typeface="Georgia" panose="02040502050405020303" pitchFamily="18" charset="0"/>
                <a:hlinkClick r:id="rId3"/>
              </a:rPr>
              <a:t>World Development </a:t>
            </a:r>
            <a:r>
              <a:rPr lang="en-US" sz="2000" dirty="0">
                <a:latin typeface="Georgia" panose="02040502050405020303" pitchFamily="18" charset="0"/>
                <a:hlinkClick r:id="rId3"/>
              </a:rPr>
              <a:t>special issue</a:t>
            </a:r>
            <a:r>
              <a:rPr lang="en-US" sz="2000" dirty="0">
                <a:latin typeface="Georgia" panose="02040502050405020303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Georgia" panose="020405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AF49A-251A-4E34-BEF7-4042A13EE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8800"/>
            <a:ext cx="9144000" cy="201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06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E271A-E36D-49B3-B224-D4828D3867FE}"/>
              </a:ext>
            </a:extLst>
          </p:cNvPr>
          <p:cNvSpPr txBox="1"/>
          <p:nvPr/>
        </p:nvSpPr>
        <p:spPr>
          <a:xfrm>
            <a:off x="457200" y="0"/>
            <a:ext cx="8608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Research to inform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policy advances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B2F361-7178-4FA5-A1A1-E2001024D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660" y="2667000"/>
            <a:ext cx="4583038" cy="38159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5EF5C6-B96B-4932-B5F5-B23016D385E3}"/>
              </a:ext>
            </a:extLst>
          </p:cNvPr>
          <p:cNvSpPr txBox="1"/>
          <p:nvPr/>
        </p:nvSpPr>
        <p:spPr>
          <a:xfrm>
            <a:off x="152400" y="1143000"/>
            <a:ext cx="89916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Georgia" panose="02040502050405020303" pitchFamily="18" charset="0"/>
              </a:rPr>
              <a:t>Subsequent analyses show cash and RUTF interventions, targeting on both HAZ and WHZ, relaxing cargo preference can save children’s lives. Helps influence humanitarian food assistance programming. </a:t>
            </a:r>
          </a:p>
          <a:p>
            <a:pPr>
              <a:buFontTx/>
              <a:buNone/>
              <a:defRPr/>
            </a:pPr>
            <a:r>
              <a:rPr lang="en-US" sz="1400" dirty="0">
                <a:latin typeface="Georgia" panose="02040502050405020303" pitchFamily="18" charset="0"/>
              </a:rPr>
              <a:t>(Sources: Yang et al. </a:t>
            </a:r>
            <a:r>
              <a:rPr lang="en-US" sz="1400" i="1" dirty="0">
                <a:latin typeface="Georgia" panose="02040502050405020303" pitchFamily="18" charset="0"/>
              </a:rPr>
              <a:t>PNAS</a:t>
            </a:r>
            <a:r>
              <a:rPr lang="en-US" sz="1400" dirty="0">
                <a:latin typeface="Georgia" panose="02040502050405020303" pitchFamily="18" charset="0"/>
              </a:rPr>
              <a:t> 2013; </a:t>
            </a:r>
            <a:r>
              <a:rPr lang="en-US" sz="1400" dirty="0" err="1">
                <a:latin typeface="Georgia" panose="02040502050405020303" pitchFamily="18" charset="0"/>
              </a:rPr>
              <a:t>Nikulkov</a:t>
            </a:r>
            <a:r>
              <a:rPr lang="en-US" sz="1400" dirty="0">
                <a:latin typeface="Georgia" panose="02040502050405020303" pitchFamily="18" charset="0"/>
              </a:rPr>
              <a:t> et al. </a:t>
            </a:r>
            <a:r>
              <a:rPr lang="en-US" sz="1400" i="1" dirty="0" err="1">
                <a:latin typeface="Georgia" panose="02040502050405020303" pitchFamily="18" charset="0"/>
              </a:rPr>
              <a:t>PLoS</a:t>
            </a:r>
            <a:r>
              <a:rPr lang="en-US" sz="1400" i="1" dirty="0">
                <a:latin typeface="Georgia" panose="02040502050405020303" pitchFamily="18" charset="0"/>
              </a:rPr>
              <a:t> ONE </a:t>
            </a:r>
            <a:r>
              <a:rPr lang="en-US" sz="1400" dirty="0">
                <a:latin typeface="Georgia" panose="02040502050405020303" pitchFamily="18" charset="0"/>
              </a:rPr>
              <a:t>2016)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Georgia" panose="02040502050405020303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1A74D6-8BCA-4E27-AC8D-BEF200AF0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534157"/>
            <a:ext cx="4131440" cy="375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1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E271A-E36D-49B3-B224-D4828D3867FE}"/>
              </a:ext>
            </a:extLst>
          </p:cNvPr>
          <p:cNvSpPr txBox="1"/>
          <p:nvPr/>
        </p:nvSpPr>
        <p:spPr>
          <a:xfrm>
            <a:off x="457200" y="0"/>
            <a:ext cx="8608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Research to inform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policy </a:t>
            </a:r>
            <a:r>
              <a:rPr lang="en-US" sz="2800" b="1" strike="sngStrike" dirty="0">
                <a:solidFill>
                  <a:schemeClr val="bg1"/>
                </a:solidFill>
                <a:latin typeface="Georgia" pitchFamily="18" charset="0"/>
              </a:rPr>
              <a:t>advances</a:t>
            </a:r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 – a caution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5EF5C6-B96B-4932-B5F5-B23016D385E3}"/>
              </a:ext>
            </a:extLst>
          </p:cNvPr>
          <p:cNvSpPr txBox="1"/>
          <p:nvPr/>
        </p:nvSpPr>
        <p:spPr>
          <a:xfrm>
            <a:off x="152400" y="1143000"/>
            <a:ext cx="89916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Georgia" panose="02040502050405020303" pitchFamily="18" charset="0"/>
              </a:rPr>
              <a:t>Seemingly clever research that’s wrong can do damage.</a:t>
            </a:r>
          </a:p>
          <a:p>
            <a:pPr>
              <a:defRPr/>
            </a:pPr>
            <a:endParaRPr lang="en-US" sz="2000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US" sz="2000" b="1" dirty="0">
                <a:latin typeface="Georgia" panose="02040502050405020303" pitchFamily="18" charset="0"/>
              </a:rPr>
              <a:t>Example: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altLang="en-US" sz="2000" dirty="0">
                <a:latin typeface="Georgia" panose="02040502050405020303" pitchFamily="18" charset="0"/>
              </a:rPr>
              <a:t>Nunn and Qian (</a:t>
            </a:r>
            <a:r>
              <a:rPr lang="en-US" altLang="en-US" sz="2000" i="1" dirty="0">
                <a:latin typeface="Georgia" panose="02040502050405020303" pitchFamily="18" charset="0"/>
              </a:rPr>
              <a:t>AER</a:t>
            </a:r>
            <a:r>
              <a:rPr lang="en-US" altLang="en-US" sz="2000" dirty="0">
                <a:latin typeface="Georgia" panose="02040502050405020303" pitchFamily="18" charset="0"/>
              </a:rPr>
              <a:t> 2014) claim US wheat food aid shipments cause longer, more deadly conflict in recipient countries. Widely reported/discussed; hugely important, if true.</a:t>
            </a:r>
            <a:endParaRPr lang="en-US" altLang="en-US" sz="2000" i="1" dirty="0">
              <a:latin typeface="Georgia" panose="02040502050405020303" pitchFamily="18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endParaRPr lang="en-US" altLang="en-US" sz="2000" dirty="0">
              <a:latin typeface="Georgia" panose="02040502050405020303" pitchFamily="18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Georgia" panose="02040502050405020303" pitchFamily="18" charset="0"/>
              </a:rPr>
              <a:t>Problem: </a:t>
            </a:r>
            <a:r>
              <a:rPr lang="en-US" altLang="en-US" sz="2000" dirty="0">
                <a:latin typeface="Georgia" panose="02040502050405020303" pitchFamily="18" charset="0"/>
              </a:rPr>
              <a:t>They mischaracterize US  food aid policy. But a model with proper timing and subsamples yields the same result … why?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endParaRPr lang="en-US" altLang="en-US" sz="2000" dirty="0">
              <a:latin typeface="Georgia" panose="02040502050405020303" pitchFamily="18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Georgia" panose="02040502050405020303" pitchFamily="18" charset="0"/>
              </a:rPr>
              <a:t>Deeper (and underappreciated) econometric problem: panel </a:t>
            </a:r>
            <a:r>
              <a:rPr lang="en-US" altLang="en-US" sz="2000" dirty="0">
                <a:latin typeface="Georgia" panose="02040502050405020303" pitchFamily="18" charset="0"/>
              </a:rPr>
              <a:t>IV estimation vulnerable to spurious regressions due to common cycles in time series component. 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endParaRPr lang="en-US" altLang="en-US" sz="2000" dirty="0">
              <a:latin typeface="Georgia" panose="02040502050405020303" pitchFamily="18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Georgia" panose="02040502050405020303" pitchFamily="18" charset="0"/>
              </a:rPr>
              <a:t>Finding: </a:t>
            </a:r>
            <a:r>
              <a:rPr lang="en-US" altLang="en-US" sz="2000" dirty="0">
                <a:latin typeface="Georgia" panose="02040502050405020303" pitchFamily="18" charset="0"/>
              </a:rPr>
              <a:t>Once one accounts for the trends, NQ results disappear. Indeed, NQ results perfectly consistent with a model in which food aid </a:t>
            </a:r>
            <a:r>
              <a:rPr lang="en-US" altLang="en-US" sz="2000" i="1" u="sng" dirty="0">
                <a:latin typeface="Georgia" panose="02040502050405020303" pitchFamily="18" charset="0"/>
              </a:rPr>
              <a:t>reduces </a:t>
            </a:r>
            <a:r>
              <a:rPr lang="en-US" altLang="en-US" sz="2000" dirty="0">
                <a:latin typeface="Georgia" panose="02040502050405020303" pitchFamily="18" charset="0"/>
              </a:rPr>
              <a:t>conflict.  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Georgia" panose="02040502050405020303" pitchFamily="18" charset="0"/>
              </a:rPr>
              <a:t>(Christian and Barrett in review)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endParaRPr lang="en-US" altLang="en-US" sz="2000" dirty="0">
              <a:latin typeface="Georgia" panose="02040502050405020303" pitchFamily="18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Georgia" panose="02040502050405020303" pitchFamily="18" charset="0"/>
              </a:rPr>
              <a:t>Use research credentials judiciously and subject work to good peer review.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7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E271A-E36D-49B3-B224-D4828D3867FE}"/>
              </a:ext>
            </a:extLst>
          </p:cNvPr>
          <p:cNvSpPr txBox="1"/>
          <p:nvPr/>
        </p:nvSpPr>
        <p:spPr>
          <a:xfrm>
            <a:off x="344149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Summary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AAF9D6B-E6BC-40B2-AF8C-60F4500C1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51" y="1230944"/>
            <a:ext cx="8763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latin typeface="Georgia" panose="02040502050405020303" pitchFamily="18" charset="0"/>
              </a:rPr>
              <a:t>Empirical food policy research can – and has – significantly influence food policy. Good research matters! (And bad research can cause damage.)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sz="2400" dirty="0"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b="1" u="sng" dirty="0">
                <a:latin typeface="Georgia" panose="02040502050405020303" pitchFamily="18" charset="0"/>
              </a:rPr>
              <a:t>Key takeaways:</a:t>
            </a: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sz="2400" dirty="0">
                <a:latin typeface="Georgia" panose="02040502050405020303" pitchFamily="18" charset="0"/>
              </a:rPr>
              <a:t>Work in partnership w/operational agencies</a:t>
            </a: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sz="2400" dirty="0">
                <a:latin typeface="Georgia" panose="02040502050405020303" pitchFamily="18" charset="0"/>
              </a:rPr>
              <a:t>Focus on rigor of work and subject research to most intense peer review feasible.</a:t>
            </a: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sz="2400" dirty="0">
                <a:latin typeface="Georgia" panose="02040502050405020303" pitchFamily="18" charset="0"/>
              </a:rPr>
              <a:t>Once confident of results, translate into terms policymakers/ influencers understand (e.g., 40K children’s lives per year as the cost of US food assistance policy oddities).</a:t>
            </a: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sz="2400" dirty="0">
                <a:latin typeface="Georgia" panose="02040502050405020303" pitchFamily="18" charset="0"/>
              </a:rPr>
              <a:t>Prepare for disappointment. Politics dominates evidence.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78308477"/>
      </p:ext>
    </p:extLst>
  </p:cSld>
  <p:clrMapOvr>
    <a:masterClrMapping/>
  </p:clrMapOvr>
</p:sld>
</file>

<file path=ppt/theme/theme1.xml><?xml version="1.0" encoding="utf-8"?>
<a:theme xmlns:a="http://schemas.openxmlformats.org/drawingml/2006/main" name="Opportunity104October20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Opportunity104October2008</Template>
  <TotalTime>17804</TotalTime>
  <Words>791</Words>
  <Application>Microsoft Office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Georgia</vt:lpstr>
      <vt:lpstr>Times</vt:lpstr>
      <vt:lpstr>Times New Roman</vt:lpstr>
      <vt:lpstr>Opportunity104October2008</vt:lpstr>
      <vt:lpstr>Custom Design</vt:lpstr>
      <vt:lpstr>1_Custom Design</vt:lpstr>
      <vt:lpstr>Prof. Christopher B. Barrett Cornell University  Spring 2021 Research Symposium on  “The intersection of food systems, policy, and nutrition research” National Institutes of Health T32 Nutrition Training Program June 2, 2021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CALS</dc:creator>
  <cp:lastModifiedBy>Chris Barrett</cp:lastModifiedBy>
  <cp:revision>590</cp:revision>
  <dcterms:created xsi:type="dcterms:W3CDTF">2010-06-02T17:17:22Z</dcterms:created>
  <dcterms:modified xsi:type="dcterms:W3CDTF">2021-06-02T13:11:47Z</dcterms:modified>
</cp:coreProperties>
</file>